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13"/>
  </p:notesMasterIdLst>
  <p:handoutMasterIdLst>
    <p:handoutMasterId r:id="rId14"/>
  </p:handoutMasterIdLst>
  <p:sldIdLst>
    <p:sldId id="295" r:id="rId2"/>
    <p:sldId id="323" r:id="rId3"/>
    <p:sldId id="329" r:id="rId4"/>
    <p:sldId id="326" r:id="rId5"/>
    <p:sldId id="330" r:id="rId6"/>
    <p:sldId id="311" r:id="rId7"/>
    <p:sldId id="324" r:id="rId8"/>
    <p:sldId id="325" r:id="rId9"/>
    <p:sldId id="327" r:id="rId10"/>
    <p:sldId id="328" r:id="rId11"/>
    <p:sldId id="331" r:id="rId12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7B993"/>
    <a:srgbClr val="CCCCFF"/>
    <a:srgbClr val="FF9933"/>
    <a:srgbClr val="FFFF99"/>
    <a:srgbClr val="A9CEEF"/>
    <a:srgbClr val="BBD8F3"/>
    <a:srgbClr val="A2CAEE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259" autoAdjust="0"/>
  </p:normalViewPr>
  <p:slideViewPr>
    <p:cSldViewPr snapToGrid="0">
      <p:cViewPr varScale="1">
        <p:scale>
          <a:sx n="85" d="100"/>
          <a:sy n="85" d="100"/>
        </p:scale>
        <p:origin x="1554" y="60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fld id="{8C1E7A97-56E4-4D06-8578-DB6CD2DCB4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3134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fld id="{F63A79AE-BE68-4490-8C06-7C6F339A6E39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38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47" tIns="49224" rIns="98447" bIns="492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319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18926112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71025C9-DD83-43F9-980D-6B3F7B17E31A}" type="slidenum">
              <a:rPr lang="en-US" altLang="en-US" sz="1100"/>
              <a:pPr/>
              <a:t>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011496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A63BFB4-556F-481A-81F6-0732E0BE8278}" type="slidenum">
              <a:rPr lang="en-US" altLang="en-US" sz="1100"/>
              <a:pPr/>
              <a:t>10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9834251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DB88A7A-68DD-449A-81E1-F57EAE6DC339}" type="slidenum">
              <a:rPr lang="en-US" altLang="en-US" sz="1100"/>
              <a:pPr/>
              <a:t>11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189504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159C361-B562-45F5-9D9D-AB447DAC07E0}" type="slidenum">
              <a:rPr lang="en-US" altLang="en-US" sz="1100"/>
              <a:pPr/>
              <a:t>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175552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D651CED-9961-4568-A415-B9426378B34F}" type="slidenum">
              <a:rPr lang="en-US" altLang="en-US" sz="1100"/>
              <a:pPr/>
              <a:t>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276481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AEFEA25-5E6D-44BE-B84F-43C869D39AA6}" type="slidenum">
              <a:rPr lang="en-US" altLang="en-US" sz="1100"/>
              <a:pPr/>
              <a:t>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271167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A95E99F-D13C-41A1-8455-6401B392DB73}" type="slidenum">
              <a:rPr lang="en-US" altLang="en-US" sz="1100"/>
              <a:pPr/>
              <a:t>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494552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8ED13D9-CB21-423F-B4CF-B9201AB06307}" type="slidenum">
              <a:rPr lang="en-US" altLang="en-US" sz="1100"/>
              <a:pPr/>
              <a:t>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700610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9D8CA31-BD9A-4A6C-B309-3B968DF0C82D}" type="slidenum">
              <a:rPr lang="en-US" altLang="en-US" sz="1100"/>
              <a:pPr/>
              <a:t>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219194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019BC1E-C188-433E-92F2-D52F5295E8AD}" type="slidenum">
              <a:rPr lang="en-US" altLang="en-US" sz="1100"/>
              <a:pPr/>
              <a:t>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001206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E6D5B08-B917-4E43-851C-3764E54F86C2}" type="slidenum">
              <a:rPr lang="en-US" altLang="en-US" sz="1100"/>
              <a:pPr/>
              <a:t>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89071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F0ED7-B02E-4015-A0AA-E216B1D3082E}" type="datetime1">
              <a:rPr lang="en-US"/>
              <a:pPr>
                <a:defRPr/>
              </a:pPr>
              <a:t>7/31/2024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C2F450-FFA1-40AA-96F5-BBD637B477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9556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54FC4-A260-47F2-9C5C-CE0491C30C80}" type="datetime1">
              <a:rPr lang="en-US"/>
              <a:pPr>
                <a:defRPr/>
              </a:pPr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04F4D-982D-49FE-BB47-D4C89055F1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5296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1305984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CF9C8FF-A672-4093-AFCB-16CF0168A7D3}" type="datetime1">
              <a:rPr lang="en-US"/>
              <a:pPr>
                <a:defRPr/>
              </a:pPr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BCBCBC"/>
                </a:solidFill>
              </a:defRPr>
            </a:lvl1pPr>
          </a:lstStyle>
          <a:p>
            <a:fld id="{EB6DD342-1E9E-4F24-88E9-D62166AFF520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23CB4E-5152-9AD0-78FD-7BD917410A9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325020" y="2906381"/>
            <a:ext cx="5735636" cy="1569914"/>
          </a:xfrm>
          <a:prstGeom prst="rect">
            <a:avLst/>
          </a:prstGeom>
          <a:solidFill>
            <a:schemeClr val="bg1">
              <a:lumMod val="65000"/>
              <a:lumOff val="35000"/>
              <a:alpha val="62000"/>
            </a:schemeClr>
          </a:solidFill>
          <a:ln w="101600"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Combined Load Member 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065D04D-B3FD-412F-AF14-B3CB7882EF26}" type="slidenum">
              <a:rPr lang="en-US" altLang="en-US" sz="1200">
                <a:solidFill>
                  <a:srgbClr val="BCBCBC"/>
                </a:solidFill>
              </a:rPr>
              <a:pPr/>
              <a:t>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4426" y="5120218"/>
            <a:ext cx="2536825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Developed by Scott Civjan</a:t>
            </a:r>
          </a:p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University of Massachusetts, Amherst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873754" y="433658"/>
            <a:ext cx="8229600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Teaching Modules for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Steel Instruction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8"/>
          <p:cNvSpPr txBox="1">
            <a:spLocks noChangeArrowheads="1"/>
          </p:cNvSpPr>
          <p:nvPr/>
        </p:nvSpPr>
        <p:spPr bwMode="auto">
          <a:xfrm>
            <a:off x="1970088" y="1922464"/>
            <a:ext cx="8140700" cy="26320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Modeling Issues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Combined-Forces_Theory.ppt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Modeling Issues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72 to 86</a:t>
            </a:r>
          </a:p>
          <a:p>
            <a:endParaRPr lang="en-US" altLang="en-US" sz="2800">
              <a:solidFill>
                <a:srgbClr val="FF0000"/>
              </a:solidFill>
            </a:endParaRPr>
          </a:p>
        </p:txBody>
      </p:sp>
      <p:grpSp>
        <p:nvGrpSpPr>
          <p:cNvPr id="11267" name="Group 5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1270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2756B3A-9B6B-41BE-8DCB-CA9A701896C8}" type="slidenum">
              <a:rPr lang="en-US" altLang="en-US" sz="1200">
                <a:solidFill>
                  <a:srgbClr val="BCBCBC"/>
                </a:solidFill>
              </a:rPr>
              <a:pPr/>
              <a:t>10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8"/>
          <p:cNvSpPr txBox="1">
            <a:spLocks noChangeArrowheads="1"/>
          </p:cNvSpPr>
          <p:nvPr/>
        </p:nvSpPr>
        <p:spPr bwMode="auto">
          <a:xfrm>
            <a:off x="1970088" y="1922464"/>
            <a:ext cx="8140700" cy="26320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SLIDES: 2</a:t>
            </a:r>
            <a:r>
              <a:rPr lang="en-US" altLang="en-US" sz="3600" baseline="30000" dirty="0">
                <a:solidFill>
                  <a:srgbClr val="FF0000"/>
                </a:solidFill>
              </a:rPr>
              <a:t>nd</a:t>
            </a:r>
            <a:r>
              <a:rPr lang="en-US" altLang="en-US" sz="3600" dirty="0">
                <a:solidFill>
                  <a:srgbClr val="FF0000"/>
                </a:solidFill>
              </a:rPr>
              <a:t> Order Analysis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Combined-Forces_Manual.ppt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Approximate Method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	</a:t>
            </a:r>
            <a:r>
              <a:rPr lang="en-US" altLang="en-US" sz="2800" dirty="0">
                <a:solidFill>
                  <a:srgbClr val="FF0000"/>
                </a:solidFill>
              </a:rPr>
              <a:t>Slides # 29 to 45</a:t>
            </a:r>
          </a:p>
          <a:p>
            <a:endParaRPr lang="en-US" altLang="en-US" sz="2800" dirty="0">
              <a:solidFill>
                <a:srgbClr val="FF0000"/>
              </a:solidFill>
            </a:endParaRPr>
          </a:p>
        </p:txBody>
      </p:sp>
      <p:grpSp>
        <p:nvGrpSpPr>
          <p:cNvPr id="12291" name="Group 5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2294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5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068F765-AC14-48BB-8C2B-132495FBD793}" type="slidenum">
              <a:rPr lang="en-US" altLang="en-US" sz="1200">
                <a:solidFill>
                  <a:srgbClr val="BCBCBC"/>
                </a:solidFill>
              </a:rPr>
              <a:pPr/>
              <a:t>11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509F85F-0DBC-4CB6-B792-85395514C4E1}" type="slidenum">
              <a:rPr lang="en-US" altLang="en-US" sz="1200">
                <a:solidFill>
                  <a:srgbClr val="BCBCBC"/>
                </a:solidFill>
              </a:rPr>
              <a:pPr/>
              <a:t>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  <p:sp>
        <p:nvSpPr>
          <p:cNvPr id="3076" name="Text Box 131"/>
          <p:cNvSpPr txBox="1">
            <a:spLocks noChangeArrowheads="1"/>
          </p:cNvSpPr>
          <p:nvPr/>
        </p:nvSpPr>
        <p:spPr bwMode="auto">
          <a:xfrm flipH="1">
            <a:off x="1806575" y="3938588"/>
            <a:ext cx="1066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en-US" sz="3600" i="1" baseline="-2500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077" name="Text Box 137"/>
          <p:cNvSpPr txBox="1">
            <a:spLocks noChangeArrowheads="1"/>
          </p:cNvSpPr>
          <p:nvPr/>
        </p:nvSpPr>
        <p:spPr bwMode="auto">
          <a:xfrm>
            <a:off x="9586913" y="3933825"/>
            <a:ext cx="876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en-US" sz="3600" i="1" baseline="-2500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" name="Circular Arrow 21"/>
          <p:cNvSpPr/>
          <p:nvPr/>
        </p:nvSpPr>
        <p:spPr>
          <a:xfrm rot="5400000" flipH="1">
            <a:off x="8047832" y="3952082"/>
            <a:ext cx="1355725" cy="1462088"/>
          </a:xfrm>
          <a:prstGeom prst="circularArrow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Circular Arrow 22"/>
          <p:cNvSpPr/>
          <p:nvPr/>
        </p:nvSpPr>
        <p:spPr>
          <a:xfrm rot="16200000">
            <a:off x="2705101" y="3846514"/>
            <a:ext cx="1355725" cy="1463675"/>
          </a:xfrm>
          <a:prstGeom prst="circularArrow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080" name="Line 28"/>
          <p:cNvSpPr>
            <a:spLocks noChangeShapeType="1"/>
          </p:cNvSpPr>
          <p:nvPr/>
        </p:nvSpPr>
        <p:spPr bwMode="auto">
          <a:xfrm>
            <a:off x="1885950" y="4629150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1" name="Line 29"/>
          <p:cNvSpPr>
            <a:spLocks noChangeShapeType="1"/>
          </p:cNvSpPr>
          <p:nvPr/>
        </p:nvSpPr>
        <p:spPr bwMode="auto">
          <a:xfrm flipH="1">
            <a:off x="9467850" y="4619625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2" name="Rectangle 17"/>
          <p:cNvSpPr>
            <a:spLocks noChangeArrowheads="1"/>
          </p:cNvSpPr>
          <p:nvPr/>
        </p:nvSpPr>
        <p:spPr bwMode="auto">
          <a:xfrm>
            <a:off x="3684589" y="4381501"/>
            <a:ext cx="4738687" cy="500063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83" name="Line 128"/>
          <p:cNvSpPr>
            <a:spLocks noChangeShapeType="1"/>
          </p:cNvSpPr>
          <p:nvPr/>
        </p:nvSpPr>
        <p:spPr bwMode="auto">
          <a:xfrm>
            <a:off x="3581400" y="4062413"/>
            <a:ext cx="0" cy="1143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4" name="Text Box 130"/>
          <p:cNvSpPr txBox="1">
            <a:spLocks noChangeArrowheads="1"/>
          </p:cNvSpPr>
          <p:nvPr/>
        </p:nvSpPr>
        <p:spPr bwMode="auto">
          <a:xfrm>
            <a:off x="2563813" y="4954588"/>
            <a:ext cx="825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en-US" sz="3600" i="1" baseline="-2500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085" name="Text Box 131"/>
          <p:cNvSpPr txBox="1">
            <a:spLocks noChangeArrowheads="1"/>
          </p:cNvSpPr>
          <p:nvPr/>
        </p:nvSpPr>
        <p:spPr bwMode="auto">
          <a:xfrm>
            <a:off x="3560763" y="3640138"/>
            <a:ext cx="96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en-US" sz="3600" i="1" baseline="-2500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086" name="Line 134"/>
          <p:cNvSpPr>
            <a:spLocks noChangeShapeType="1"/>
          </p:cNvSpPr>
          <p:nvPr/>
        </p:nvSpPr>
        <p:spPr bwMode="auto">
          <a:xfrm flipV="1">
            <a:off x="8548688" y="4138613"/>
            <a:ext cx="0" cy="1143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7" name="Line 36"/>
          <p:cNvSpPr>
            <a:spLocks noChangeShapeType="1"/>
          </p:cNvSpPr>
          <p:nvPr/>
        </p:nvSpPr>
        <p:spPr bwMode="auto">
          <a:xfrm>
            <a:off x="3676650" y="4794250"/>
            <a:ext cx="47434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8" name="Line 37"/>
          <p:cNvSpPr>
            <a:spLocks noChangeShapeType="1"/>
          </p:cNvSpPr>
          <p:nvPr/>
        </p:nvSpPr>
        <p:spPr bwMode="auto">
          <a:xfrm>
            <a:off x="3683000" y="4470400"/>
            <a:ext cx="47371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9" name="Text Box 136"/>
          <p:cNvSpPr txBox="1">
            <a:spLocks noChangeArrowheads="1"/>
          </p:cNvSpPr>
          <p:nvPr/>
        </p:nvSpPr>
        <p:spPr bwMode="auto">
          <a:xfrm>
            <a:off x="8985250" y="5035550"/>
            <a:ext cx="901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en-US" sz="3600" i="1" baseline="-2500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538412" y="954089"/>
            <a:ext cx="7115175" cy="17780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cs typeface="Arial" charset="0"/>
              </a:rPr>
              <a:t>COMBINED FORCES: </a:t>
            </a:r>
          </a:p>
          <a:p>
            <a:pPr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cs typeface="Arial" charset="0"/>
              </a:rPr>
              <a:t>Structural member subjected to axial load, bending and shear</a:t>
            </a:r>
          </a:p>
        </p:txBody>
      </p:sp>
      <p:sp>
        <p:nvSpPr>
          <p:cNvPr id="3091" name="Text Box 131"/>
          <p:cNvSpPr txBox="1">
            <a:spLocks noChangeArrowheads="1"/>
          </p:cNvSpPr>
          <p:nvPr/>
        </p:nvSpPr>
        <p:spPr bwMode="auto">
          <a:xfrm>
            <a:off x="7827963" y="3640138"/>
            <a:ext cx="96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en-US" sz="3600" i="1" baseline="-2500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30476" y="1522414"/>
            <a:ext cx="6797675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Combinations of flexural and axial forces need to be addressed in both analysis and design.</a:t>
            </a:r>
          </a:p>
        </p:txBody>
      </p:sp>
      <p:sp>
        <p:nvSpPr>
          <p:cNvPr id="4099" name="TextBox 6"/>
          <p:cNvSpPr txBox="1">
            <a:spLocks noChangeArrowheads="1"/>
          </p:cNvSpPr>
          <p:nvPr/>
        </p:nvSpPr>
        <p:spPr bwMode="auto">
          <a:xfrm>
            <a:off x="2528888" y="2874964"/>
            <a:ext cx="6837362" cy="8604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Analysis needs to consider second order effects (analysis based on final deformations).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82901" y="538164"/>
            <a:ext cx="5629275" cy="6477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COMBINED FORCES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25713" y="4235451"/>
            <a:ext cx="6837362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Design needs to consider combinations of forces in a member.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27B8509-BE89-4D8D-92E8-7F2B97F1368C}" type="slidenum">
              <a:rPr lang="en-US" altLang="en-US" sz="1200">
                <a:solidFill>
                  <a:srgbClr val="BCBCBC"/>
                </a:solidFill>
              </a:rPr>
              <a:pPr/>
              <a:t>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028825" y="723901"/>
            <a:ext cx="8140700" cy="1755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DIRECT ANALYSIS </a:t>
            </a:r>
          </a:p>
          <a:p>
            <a:pPr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OR</a:t>
            </a:r>
          </a:p>
          <a:p>
            <a:pPr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“TRADITIONAL” METHODS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28825" y="2676525"/>
            <a:ext cx="8140700" cy="30480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Analysis methods and design calculations are determined by the method used.</a:t>
            </a:r>
          </a:p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Direct Analysis applies additional “notional” loads and reduced member properties but uses </a:t>
            </a:r>
            <a:r>
              <a:rPr lang="en-US" i="1" dirty="0">
                <a:solidFill>
                  <a:schemeClr val="bg1"/>
                </a:solidFill>
              </a:rPr>
              <a:t>K </a:t>
            </a:r>
            <a:r>
              <a:rPr lang="en-US" dirty="0">
                <a:solidFill>
                  <a:schemeClr val="bg1"/>
                </a:solidFill>
              </a:rPr>
              <a:t>= 1 in column design. </a:t>
            </a:r>
          </a:p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Traditional method uses calculated </a:t>
            </a:r>
            <a:r>
              <a:rPr lang="en-US" i="1" dirty="0">
                <a:solidFill>
                  <a:schemeClr val="bg1"/>
                </a:solidFill>
              </a:rPr>
              <a:t>K</a:t>
            </a:r>
            <a:r>
              <a:rPr lang="en-US" dirty="0">
                <a:solidFill>
                  <a:schemeClr val="bg1"/>
                </a:solidFill>
              </a:rPr>
              <a:t> values (alignment chart) in column design and nominal member properties.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89ED850-EF4D-4C44-AEF7-464BF86DF8EE}" type="slidenum">
              <a:rPr lang="en-US" altLang="en-US" sz="1200">
                <a:solidFill>
                  <a:srgbClr val="BCBCBC"/>
                </a:solidFill>
              </a:rPr>
              <a:pPr/>
              <a:t>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028825" y="723901"/>
            <a:ext cx="8140700" cy="1755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DIRECT ANALYSIS </a:t>
            </a:r>
          </a:p>
          <a:p>
            <a:pPr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OR</a:t>
            </a:r>
          </a:p>
          <a:p>
            <a:pPr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“TRADITIONAL” METHODS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28825" y="2670175"/>
            <a:ext cx="8140700" cy="16319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</a:rPr>
              <a:t>Direct Analysis is the preferred design method in the AISC </a:t>
            </a:r>
            <a:r>
              <a:rPr lang="en-US" sz="2000" i="1" dirty="0">
                <a:solidFill>
                  <a:schemeClr val="bg1"/>
                </a:solidFill>
              </a:rPr>
              <a:t>Specification </a:t>
            </a:r>
            <a:r>
              <a:rPr lang="en-US" sz="2000" dirty="0">
                <a:solidFill>
                  <a:schemeClr val="bg1"/>
                </a:solidFill>
              </a:rPr>
              <a:t>and uses K=1 as a basis of design. However, the concept of equivalent lengths (K factor) is felt to be a fundamental concept in the stability of structures. These sections can be skipped if the class focus is on design per Chapter C of the AISC </a:t>
            </a:r>
            <a:r>
              <a:rPr lang="en-US" sz="2000" i="1" dirty="0">
                <a:solidFill>
                  <a:schemeClr val="bg1"/>
                </a:solidFill>
              </a:rPr>
              <a:t>Specification</a:t>
            </a:r>
            <a:r>
              <a:rPr lang="en-US" sz="2000" dirty="0">
                <a:solidFill>
                  <a:schemeClr val="bg1"/>
                </a:solidFill>
              </a:rPr>
              <a:t>.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D27B885-1B2B-46F4-88E8-4F463202D975}" type="slidenum">
              <a:rPr lang="en-US" altLang="en-US" sz="1200">
                <a:solidFill>
                  <a:srgbClr val="BCBCBC"/>
                </a:solidFill>
              </a:rPr>
              <a:pPr/>
              <a:t>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28825" y="4489451"/>
            <a:ext cx="8140700" cy="13239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</a:rPr>
              <a:t>The approximate second order analysis of Appendix 8 can be very useful to designers in checking computer analysis or completing simple calculations. However, these sections can be skipped if the course relies on verified second order computer analysis.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8"/>
          <p:cNvSpPr txBox="1">
            <a:spLocks noChangeArrowheads="1"/>
          </p:cNvSpPr>
          <p:nvPr/>
        </p:nvSpPr>
        <p:spPr bwMode="auto">
          <a:xfrm>
            <a:off x="1970088" y="668339"/>
            <a:ext cx="8140700" cy="5138737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COMBINED LOAD EFFECTS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Combined-Forces_Theory.ppt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Multiple States of Stress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1 to 6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Second Order Load Effects</a:t>
            </a:r>
          </a:p>
          <a:p>
            <a:r>
              <a:rPr lang="en-US" altLang="en-US" sz="2800">
                <a:solidFill>
                  <a:srgbClr val="FF0000"/>
                </a:solidFill>
              </a:rPr>
              <a:t>	Slides # 7 to 51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Notional Loads</a:t>
            </a:r>
          </a:p>
          <a:p>
            <a:r>
              <a:rPr lang="en-US" altLang="en-US" sz="2800">
                <a:solidFill>
                  <a:srgbClr val="FF0000"/>
                </a:solidFill>
              </a:rPr>
              <a:t>	Slides # 52 to 54</a:t>
            </a:r>
          </a:p>
          <a:p>
            <a:endParaRPr lang="en-US" altLang="en-US" sz="2800">
              <a:solidFill>
                <a:srgbClr val="FF0000"/>
              </a:solidFill>
            </a:endParaRPr>
          </a:p>
        </p:txBody>
      </p: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7174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5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F62857-F3DC-439A-A164-86847B311D9F}" type="slidenum">
              <a:rPr lang="en-US" altLang="en-US" sz="1200">
                <a:solidFill>
                  <a:srgbClr val="BCBCBC"/>
                </a:solidFill>
              </a:rPr>
              <a:pPr/>
              <a:t>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8"/>
          <p:cNvSpPr txBox="1">
            <a:spLocks noChangeArrowheads="1"/>
          </p:cNvSpPr>
          <p:nvPr/>
        </p:nvSpPr>
        <p:spPr bwMode="auto">
          <a:xfrm>
            <a:off x="1970088" y="1160464"/>
            <a:ext cx="8140700" cy="4154487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SLIDES: Design Approach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Combined-Forces_Manual.ppt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Approach Overview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	</a:t>
            </a:r>
            <a:r>
              <a:rPr lang="en-US" altLang="en-US" sz="2800" dirty="0">
                <a:solidFill>
                  <a:srgbClr val="FF0000"/>
                </a:solidFill>
              </a:rPr>
              <a:t>Slides # 1 to 7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Interaction Equations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8 to 19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Local Buckling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#27 to 28</a:t>
            </a:r>
          </a:p>
        </p:txBody>
      </p:sp>
      <p:grpSp>
        <p:nvGrpSpPr>
          <p:cNvPr id="8195" name="Group 5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8198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B4143D4-5D45-43D8-A0B1-D8D1AC239909}" type="slidenum">
              <a:rPr lang="en-US" altLang="en-US" sz="1200">
                <a:solidFill>
                  <a:srgbClr val="BCBCBC"/>
                </a:solidFill>
              </a:rPr>
              <a:pPr/>
              <a:t>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8"/>
          <p:cNvSpPr txBox="1">
            <a:spLocks noChangeArrowheads="1"/>
          </p:cNvSpPr>
          <p:nvPr/>
        </p:nvSpPr>
        <p:spPr bwMode="auto">
          <a:xfrm>
            <a:off x="1970088" y="1930400"/>
            <a:ext cx="8140700" cy="261620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Direct Analysis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Combined-Forces_Theory.ppt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Conceptual Background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55 to 71</a:t>
            </a:r>
          </a:p>
          <a:p>
            <a:endParaRPr lang="en-US" altLang="en-US" sz="2800">
              <a:solidFill>
                <a:srgbClr val="FF0000"/>
              </a:solidFill>
            </a:endParaRPr>
          </a:p>
        </p:txBody>
      </p:sp>
      <p:grpSp>
        <p:nvGrpSpPr>
          <p:cNvPr id="9219" name="Group 5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9222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16E921F-AB01-4412-8C6E-01BA099F1300}" type="slidenum">
              <a:rPr lang="en-US" altLang="en-US" sz="1200">
                <a:solidFill>
                  <a:srgbClr val="BCBCBC"/>
                </a:solidFill>
              </a:rPr>
              <a:pPr/>
              <a:t>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8"/>
          <p:cNvSpPr txBox="1">
            <a:spLocks noChangeArrowheads="1"/>
          </p:cNvSpPr>
          <p:nvPr/>
        </p:nvSpPr>
        <p:spPr bwMode="auto">
          <a:xfrm>
            <a:off x="1970088" y="1930401"/>
            <a:ext cx="8140700" cy="261461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SLIDES: Direct Analysis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Combined-Forces_Manual.ppt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Design Provisions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	</a:t>
            </a:r>
            <a:r>
              <a:rPr lang="en-US" altLang="en-US" sz="2800" dirty="0">
                <a:solidFill>
                  <a:srgbClr val="FF0000"/>
                </a:solidFill>
              </a:rPr>
              <a:t>Slides # 20 to 26</a:t>
            </a:r>
          </a:p>
          <a:p>
            <a:endParaRPr lang="en-US" altLang="en-US" sz="2800" dirty="0">
              <a:solidFill>
                <a:srgbClr val="FF0000"/>
              </a:solidFill>
            </a:endParaRPr>
          </a:p>
        </p:txBody>
      </p:sp>
      <p:grpSp>
        <p:nvGrpSpPr>
          <p:cNvPr id="10243" name="Group 5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0246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7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3658DEB-9C42-4867-89C7-2D624A36105B}" type="slidenum">
              <a:rPr lang="en-US" altLang="en-US" sz="1200">
                <a:solidFill>
                  <a:srgbClr val="BCBCBC"/>
                </a:solidFill>
              </a:rPr>
              <a:pPr/>
              <a:t>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Combined Forces Module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1490590434</TotalTime>
  <Pages>1237561</Pages>
  <Words>450</Words>
  <Application>Microsoft Office PowerPoint</Application>
  <PresentationFormat>Widescreen</PresentationFormat>
  <Paragraphs>94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1346190643</cp:revision>
  <cp:lastPrinted>2001-05-09T19:19:51Z</cp:lastPrinted>
  <dcterms:created xsi:type="dcterms:W3CDTF">1998-02-18T16:27:01Z</dcterms:created>
  <dcterms:modified xsi:type="dcterms:W3CDTF">2024-07-31T21:27:22Z</dcterms:modified>
</cp:coreProperties>
</file>